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7" r:id="rId2"/>
    <p:sldId id="259" r:id="rId3"/>
    <p:sldId id="262" r:id="rId4"/>
    <p:sldId id="272" r:id="rId5"/>
    <p:sldId id="273" r:id="rId6"/>
    <p:sldId id="264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85714" autoAdjust="0"/>
  </p:normalViewPr>
  <p:slideViewPr>
    <p:cSldViewPr snapToGrid="0">
      <p:cViewPr varScale="1">
        <p:scale>
          <a:sx n="104" d="100"/>
          <a:sy n="104" d="100"/>
        </p:scale>
        <p:origin x="10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61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50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24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11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44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11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7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1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7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07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74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9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7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4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05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38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6/13/22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5764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riding bikes on a path with trees and tents&#10;&#10;Description automatically generated with low confidence">
            <a:extLst>
              <a:ext uri="{FF2B5EF4-FFF2-40B4-BE49-F238E27FC236}">
                <a16:creationId xmlns:a16="http://schemas.microsoft.com/office/drawing/2014/main" id="{F8FFD53E-29A9-5AAC-D8F4-D6838F869C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8119870" y="457200"/>
            <a:ext cx="3620576" cy="589965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8B42DC1-C9D7-6647-1626-9F29E2D59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225" y="1953987"/>
            <a:ext cx="10993549" cy="147501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Tacony Creek Park</a:t>
            </a:r>
            <a:br>
              <a:rPr lang="en-US" dirty="0"/>
            </a:br>
            <a:r>
              <a:rPr lang="en-US" sz="3100" dirty="0"/>
              <a:t>Public Opinion Survey </a:t>
            </a:r>
            <a:br>
              <a:rPr lang="en-US" sz="3100" dirty="0"/>
            </a:br>
            <a:r>
              <a:rPr lang="en-US" sz="3100" dirty="0"/>
              <a:t>        </a:t>
            </a:r>
            <a:r>
              <a:rPr lang="en-US" sz="2700" dirty="0"/>
              <a:t>December 2021 – June 2022</a:t>
            </a: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endParaRPr lang="en-US" sz="2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CDDA92-11BA-B20B-5228-06E122646F69}"/>
              </a:ext>
            </a:extLst>
          </p:cNvPr>
          <p:cNvSpPr txBox="1"/>
          <p:nvPr/>
        </p:nvSpPr>
        <p:spPr>
          <a:xfrm>
            <a:off x="1235676" y="4151870"/>
            <a:ext cx="6030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solidFill>
                  <a:schemeClr val="bg1"/>
                </a:solidFill>
              </a:rPr>
              <a:t>Findings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June 13, 2022</a:t>
            </a:r>
          </a:p>
        </p:txBody>
      </p:sp>
    </p:spTree>
    <p:extLst>
      <p:ext uri="{BB962C8B-B14F-4D97-AF65-F5344CB8AC3E}">
        <p14:creationId xmlns:p14="http://schemas.microsoft.com/office/powerpoint/2010/main" val="397170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en-US"/>
              <a:t>Methodology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3311AD-FD4D-5F4C-B57D-1A7E400E9B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522" y="1313899"/>
            <a:ext cx="6489819" cy="425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3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en-US" dirty="0"/>
              <a:t>Findings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3311AD-FD4D-5F4C-B57D-1A7E400E9B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2544" y="1313899"/>
            <a:ext cx="5667774" cy="4250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75747-5FE2-0B24-A60D-B56839CA839C}"/>
              </a:ext>
            </a:extLst>
          </p:cNvPr>
          <p:cNvSpPr txBox="1"/>
          <p:nvPr/>
        </p:nvSpPr>
        <p:spPr>
          <a:xfrm>
            <a:off x="815546" y="2113005"/>
            <a:ext cx="33343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Typical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English: 226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Spanish: 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Female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White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45-64</a:t>
            </a:r>
          </a:p>
        </p:txBody>
      </p:sp>
    </p:spTree>
    <p:extLst>
      <p:ext uri="{BB962C8B-B14F-4D97-AF65-F5344CB8AC3E}">
        <p14:creationId xmlns:p14="http://schemas.microsoft.com/office/powerpoint/2010/main" val="257306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/>
          </a:bodyPr>
          <a:lstStyle/>
          <a:p>
            <a:r>
              <a:rPr lang="en-US" dirty="0"/>
              <a:t>Park Importance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75747-5FE2-0B24-A60D-B56839CA839C}"/>
              </a:ext>
            </a:extLst>
          </p:cNvPr>
          <p:cNvSpPr txBox="1"/>
          <p:nvPr/>
        </p:nvSpPr>
        <p:spPr>
          <a:xfrm>
            <a:off x="815546" y="2113005"/>
            <a:ext cx="33343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All say the park is Very Important or Important…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…except for 1 not important and 2 no affect in neighborhood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B153E8AE-0BD0-84B0-58C5-13A89E83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4032" y="614405"/>
            <a:ext cx="6596157" cy="615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35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>
            <a:normAutofit fontScale="90000"/>
          </a:bodyPr>
          <a:lstStyle/>
          <a:p>
            <a:r>
              <a:rPr lang="en-US" dirty="0"/>
              <a:t>Importance of Improving the Park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75747-5FE2-0B24-A60D-B56839CA839C}"/>
              </a:ext>
            </a:extLst>
          </p:cNvPr>
          <p:cNvSpPr txBox="1"/>
          <p:nvPr/>
        </p:nvSpPr>
        <p:spPr>
          <a:xfrm>
            <a:off x="815546" y="2113005"/>
            <a:ext cx="33343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Almost all say improving the park is Very Important or Important…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…20 even though they don’t use the park…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…2 not important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06D167E6-EDB8-BF2E-DEA0-27D5B083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8732" y="457200"/>
            <a:ext cx="7619411" cy="657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55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223" y="923655"/>
            <a:ext cx="3409783" cy="4377393"/>
          </a:xfrm>
        </p:spPr>
        <p:txBody>
          <a:bodyPr>
            <a:normAutofit/>
          </a:bodyPr>
          <a:lstStyle/>
          <a:p>
            <a:pPr marL="11113"/>
            <a:r>
              <a:rPr lang="en-US" dirty="0"/>
              <a:t>Park Visitation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Seasonally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Weekly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Monthly</a:t>
            </a:r>
            <a:br>
              <a:rPr lang="en-US" dirty="0"/>
            </a:b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64505A3-B746-6766-0F76-D14FD1FFA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2240" y="457200"/>
            <a:ext cx="7634960" cy="655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01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223" y="1455919"/>
            <a:ext cx="3409783" cy="1013800"/>
          </a:xfrm>
        </p:spPr>
        <p:txBody>
          <a:bodyPr>
            <a:normAutofit/>
          </a:bodyPr>
          <a:lstStyle/>
          <a:p>
            <a:r>
              <a:rPr lang="en-US" dirty="0"/>
              <a:t>Park Attractions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8C31158-A5CE-C236-5C2E-B9276111D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4206" y="736979"/>
            <a:ext cx="7707709" cy="61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023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111" name="Rectangle 4110">
            <a:extLst>
              <a:ext uri="{FF2B5EF4-FFF2-40B4-BE49-F238E27FC236}">
                <a16:creationId xmlns:a16="http://schemas.microsoft.com/office/drawing/2014/main" id="{7CA59BF9-6B4A-4513-A761-F0F7B7651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13" name="Rectangle 4112">
            <a:extLst>
              <a:ext uri="{FF2B5EF4-FFF2-40B4-BE49-F238E27FC236}">
                <a16:creationId xmlns:a16="http://schemas.microsoft.com/office/drawing/2014/main" id="{6DB34C8E-19EE-4246-8A53-5C278DB44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CF766FAB-51B8-4B1C-A418-CDF2F6C0F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934" y="723899"/>
            <a:ext cx="4353417" cy="5281485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60325"/>
            <a:r>
              <a:rPr lang="en-US" sz="3600" dirty="0">
                <a:solidFill>
                  <a:srgbClr val="FFFFFF"/>
                </a:solidFill>
              </a:rPr>
              <a:t>Barriers to Use</a:t>
            </a:r>
            <a:br>
              <a:rPr lang="en-US" sz="36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    </a:t>
            </a:r>
            <a:r>
              <a:rPr lang="en-US" dirty="0">
                <a:solidFill>
                  <a:srgbClr val="FFFFFF"/>
                </a:solidFill>
              </a:rPr>
              <a:t>Don’t feel Safe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    Not Clean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    Nothing Prevents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    Me from Using Park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  </a:t>
            </a:r>
            <a:br>
              <a:rPr lang="en-US" sz="3600" dirty="0">
                <a:solidFill>
                  <a:srgbClr val="FFFFFF"/>
                </a:solidFill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4117" name="Rectangle 4116">
            <a:extLst>
              <a:ext uri="{FF2B5EF4-FFF2-40B4-BE49-F238E27FC236}">
                <a16:creationId xmlns:a16="http://schemas.microsoft.com/office/drawing/2014/main" id="{98C949DA-AD3D-4D8C-8B43-091F8E8B2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19" name="Rectangle 4118">
            <a:extLst>
              <a:ext uri="{FF2B5EF4-FFF2-40B4-BE49-F238E27FC236}">
                <a16:creationId xmlns:a16="http://schemas.microsoft.com/office/drawing/2014/main" id="{AC59D630-FA44-4D8B-A3B3-451C3B5D5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6A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21" name="Rectangle 4120">
            <a:extLst>
              <a:ext uri="{FF2B5EF4-FFF2-40B4-BE49-F238E27FC236}">
                <a16:creationId xmlns:a16="http://schemas.microsoft.com/office/drawing/2014/main" id="{B3AAE564-1BB5-4C9F-815D-432D99AFB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0E16053-CFF4-F031-863E-F3816509E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561" y="526945"/>
            <a:ext cx="6862446" cy="640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556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28AC4B-805D-4091-A648-61572081C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373A6F-2E1F-4613-8E1D-D68057D29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223" y="923656"/>
            <a:ext cx="3409783" cy="2505344"/>
          </a:xfrm>
        </p:spPr>
        <p:txBody>
          <a:bodyPr>
            <a:normAutofit/>
          </a:bodyPr>
          <a:lstStyle/>
          <a:p>
            <a:pPr marL="11113" algn="ctr"/>
            <a:r>
              <a:rPr lang="en-US" sz="4000" dirty="0"/>
              <a:t>A Park </a:t>
            </a:r>
            <a:br>
              <a:rPr lang="en-US" sz="4000" dirty="0"/>
            </a:br>
            <a:r>
              <a:rPr lang="en-US" sz="4000" dirty="0"/>
              <a:t>and </a:t>
            </a:r>
            <a:br>
              <a:rPr lang="en-US" sz="4000" dirty="0"/>
            </a:br>
            <a:r>
              <a:rPr lang="en-US" sz="4000" dirty="0"/>
              <a:t>a Trail!</a:t>
            </a:r>
            <a:br>
              <a:rPr lang="en-US" dirty="0"/>
            </a:b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33BE-061E-4600-B6A3-62A68EF2C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04B2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C005EAA-4793-C231-C769-9282A5F4C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7879" y="502920"/>
            <a:ext cx="7348537" cy="651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60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55" name="Rectangle 10254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6487" y="2931032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1113">
              <a:lnSpc>
                <a:spcPct val="90000"/>
              </a:lnSpc>
            </a:pPr>
            <a:r>
              <a:rPr lang="en-US" sz="3100">
                <a:solidFill>
                  <a:srgbClr val="FFFFFF"/>
                </a:solidFill>
              </a:rPr>
              <a:t>Preferred Improvements</a:t>
            </a:r>
            <a:br>
              <a:rPr lang="en-US" sz="1400">
                <a:solidFill>
                  <a:srgbClr val="FFFFFF"/>
                </a:solidFill>
              </a:rPr>
            </a:br>
            <a:r>
              <a:rPr lang="en-US" sz="1400">
                <a:solidFill>
                  <a:srgbClr val="FFFFFF"/>
                </a:solidFill>
              </a:rPr>
              <a:t>     </a:t>
            </a:r>
            <a:br>
              <a:rPr lang="en-US" sz="1400">
                <a:solidFill>
                  <a:srgbClr val="FFFFFF"/>
                </a:solidFill>
              </a:rPr>
            </a:br>
            <a:r>
              <a:rPr lang="en-US" sz="1400">
                <a:solidFill>
                  <a:srgbClr val="FFFFFF"/>
                </a:solidFill>
              </a:rPr>
              <a:t>    </a:t>
            </a:r>
            <a:r>
              <a:rPr lang="en-US" sz="2400">
                <a:solidFill>
                  <a:srgbClr val="FFFFFF"/>
                </a:solidFill>
              </a:rPr>
              <a:t>   -Trash Cans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- Make Park Safer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- Deter ATV Use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- Improve Trail 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   Surface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- Improve Trail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        Connections         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0259" name="Rectangle 10258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4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3" name="Rectangle 10262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1E285F1D-4FB6-C8AD-609D-9A84C3EF2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00" y="645565"/>
            <a:ext cx="7218210" cy="622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030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55" name="Rectangle 10254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5228" y="1712102"/>
            <a:ext cx="3650237" cy="33047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1113"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</a:rPr>
              <a:t>Preferred Programs</a:t>
            </a:r>
            <a:br>
              <a:rPr lang="en-US" sz="1400" dirty="0">
                <a:solidFill>
                  <a:srgbClr val="FFFFFF"/>
                </a:solidFill>
              </a:rPr>
            </a:br>
            <a:r>
              <a:rPr lang="en-US" sz="1400" dirty="0">
                <a:solidFill>
                  <a:srgbClr val="FFFFFF"/>
                </a:solidFill>
              </a:rPr>
              <a:t>     </a:t>
            </a:r>
            <a:br>
              <a:rPr lang="en-US" sz="1400" dirty="0">
                <a:solidFill>
                  <a:srgbClr val="FFFFFF"/>
                </a:solidFill>
              </a:rPr>
            </a:br>
            <a:r>
              <a:rPr lang="en-US" sz="1400" dirty="0">
                <a:solidFill>
                  <a:srgbClr val="FFFFFF"/>
                </a:solidFill>
              </a:rPr>
              <a:t>    </a:t>
            </a:r>
            <a:r>
              <a:rPr lang="en-US" sz="2400" dirty="0">
                <a:solidFill>
                  <a:srgbClr val="FFFFFF"/>
                </a:solidFill>
              </a:rPr>
              <a:t>   -Nature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Clean Ups &amp;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Plantings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Festivals &amp;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Concerts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Health &amp; Fitness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Bird Watching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</a:t>
            </a:r>
          </a:p>
        </p:txBody>
      </p:sp>
      <p:sp>
        <p:nvSpPr>
          <p:cNvPr id="10259" name="Rectangle 10258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4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3" name="Rectangle 10262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A9505E7-8133-AC36-EF46-ADED1459D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613" y="548640"/>
            <a:ext cx="7348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86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55" name="Rectangle 10254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5228" y="1712102"/>
            <a:ext cx="3650237" cy="33047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1113"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</a:rPr>
              <a:t>Groups Needing more Opportunities</a:t>
            </a:r>
            <a:r>
              <a:rPr lang="en-US" sz="1400" dirty="0">
                <a:solidFill>
                  <a:srgbClr val="FFFFFF"/>
                </a:solidFill>
              </a:rPr>
              <a:t>     </a:t>
            </a:r>
            <a:br>
              <a:rPr lang="en-US" sz="1400" dirty="0">
                <a:solidFill>
                  <a:srgbClr val="FFFFFF"/>
                </a:solidFill>
              </a:rPr>
            </a:br>
            <a:r>
              <a:rPr lang="en-US" sz="1400" dirty="0">
                <a:solidFill>
                  <a:srgbClr val="FFFFFF"/>
                </a:solidFill>
              </a:rPr>
              <a:t>    </a:t>
            </a:r>
            <a:r>
              <a:rPr lang="en-US" sz="2400" dirty="0">
                <a:solidFill>
                  <a:srgbClr val="FFFFFF"/>
                </a:solidFill>
              </a:rPr>
              <a:t>   -Families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Teens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Children 5-12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Seniors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- Adults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</a:t>
            </a:r>
          </a:p>
        </p:txBody>
      </p:sp>
      <p:sp>
        <p:nvSpPr>
          <p:cNvPr id="10259" name="Rectangle 10258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4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3" name="Rectangle 10262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EE3012D7-EFA0-6DFA-C5A3-7621C5E87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467" y="453643"/>
            <a:ext cx="7348537" cy="6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630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55" name="Rectangle 10254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5228" y="1712103"/>
            <a:ext cx="3650237" cy="11209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11113"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</a:rPr>
              <a:t>What’s Missing?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</a:t>
            </a:r>
          </a:p>
        </p:txBody>
      </p:sp>
      <p:sp>
        <p:nvSpPr>
          <p:cNvPr id="10259" name="Rectangle 10258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4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3" name="Rectangle 10262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BF6A8CE2-71E4-F114-A2C5-0E39F7E7A0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855" y="548640"/>
            <a:ext cx="7228954" cy="609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50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0255" name="Rectangle 10254">
            <a:extLst>
              <a:ext uri="{FF2B5EF4-FFF2-40B4-BE49-F238E27FC236}">
                <a16:creationId xmlns:a16="http://schemas.microsoft.com/office/drawing/2014/main" id="{386191B5-2583-4B3E-B008-3E5A37614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7" name="Rectangle 10256">
            <a:extLst>
              <a:ext uri="{FF2B5EF4-FFF2-40B4-BE49-F238E27FC236}">
                <a16:creationId xmlns:a16="http://schemas.microsoft.com/office/drawing/2014/main" id="{A9C7CFDB-8577-4539-8795-F8B34A307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617" y="4576912"/>
            <a:ext cx="3650237" cy="112099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1113">
              <a:lnSpc>
                <a:spcPct val="90000"/>
              </a:lnSpc>
            </a:pPr>
            <a:r>
              <a:rPr lang="en-US" sz="3100" dirty="0">
                <a:solidFill>
                  <a:srgbClr val="FFFFFF"/>
                </a:solidFill>
              </a:rPr>
              <a:t>How would you spend $100 on Tacony creek</a:t>
            </a:r>
            <a:br>
              <a:rPr lang="en-US" sz="3100" dirty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</a:rPr>
              <a:t> Park?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- $18.99 Safety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- $16.27  Maintenance 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- $14.21  Landscape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Restoration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- $13.29  Trail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Improvements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- $11.16 Creek 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         Improvements  </a:t>
            </a:r>
          </a:p>
        </p:txBody>
      </p:sp>
      <p:sp>
        <p:nvSpPr>
          <p:cNvPr id="10259" name="Rectangle 10258">
            <a:extLst>
              <a:ext uri="{FF2B5EF4-FFF2-40B4-BE49-F238E27FC236}">
                <a16:creationId xmlns:a16="http://schemas.microsoft.com/office/drawing/2014/main" id="{295C4DB5-1B45-490F-A51B-23C9B9A4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1" name="Rectangle 10260">
            <a:extLst>
              <a:ext uri="{FF2B5EF4-FFF2-40B4-BE49-F238E27FC236}">
                <a16:creationId xmlns:a16="http://schemas.microsoft.com/office/drawing/2014/main" id="{63C20DDE-67DF-47CA-B658-875EA5D81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4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63" name="Rectangle 10262">
            <a:extLst>
              <a:ext uri="{FF2B5EF4-FFF2-40B4-BE49-F238E27FC236}">
                <a16:creationId xmlns:a16="http://schemas.microsoft.com/office/drawing/2014/main" id="{72B4ED93-D6A4-4A1D-9CA7-A0549AB6D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2B4360E2-3EF3-E47D-1737-CA9060843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654" y="548640"/>
            <a:ext cx="7409819" cy="638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56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F4BB0-16B2-B211-61ED-A1195DC7E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E3F8D-3AB3-C42B-DCFE-4BF5CB1CD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136 Open Ended Comments</a:t>
            </a:r>
          </a:p>
        </p:txBody>
      </p:sp>
    </p:spTree>
    <p:extLst>
      <p:ext uri="{BB962C8B-B14F-4D97-AF65-F5344CB8AC3E}">
        <p14:creationId xmlns:p14="http://schemas.microsoft.com/office/powerpoint/2010/main" val="428813015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3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3788C2"/>
      </a:accent1>
      <a:accent2>
        <a:srgbClr val="ED8428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113</TotalTime>
  <Words>319</Words>
  <Application>Microsoft Macintosh PowerPoint</Application>
  <PresentationFormat>Widescreen</PresentationFormat>
  <Paragraphs>37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Gill Sans MT</vt:lpstr>
      <vt:lpstr>Wingdings 2</vt:lpstr>
      <vt:lpstr>Dividend</vt:lpstr>
      <vt:lpstr>Tacony Creek Park Public Opinion Survey          December 2021 – June 2022   </vt:lpstr>
      <vt:lpstr>Methodology</vt:lpstr>
      <vt:lpstr>Findings</vt:lpstr>
      <vt:lpstr>Park Importance</vt:lpstr>
      <vt:lpstr>Importance of Improving the Park</vt:lpstr>
      <vt:lpstr>Park Visitation       Seasonally       Weekly      Monthly </vt:lpstr>
      <vt:lpstr>Park Attractions</vt:lpstr>
      <vt:lpstr>Barriers to Use      Don’t feel Safe       Not Clean       Nothing Prevents      Me from Using Park     </vt:lpstr>
      <vt:lpstr>A Park  and  a Trail! </vt:lpstr>
      <vt:lpstr>Preferred Improvements              -Trash Cans      - Make Park Safer      - Deter ATV Use      - Improve Trail          Surface      - Improve Trail         Connections         </vt:lpstr>
      <vt:lpstr>Preferred Programs              -Nature      - Clean Ups &amp;        Plantings      - Festivals &amp;         Concerts      - Health &amp; Fitness      - Bird Watching          </vt:lpstr>
      <vt:lpstr>Groups Needing more Opportunities             -Families      - Teens      - Children 5-12      - Seniors      - Adults          </vt:lpstr>
      <vt:lpstr>What’s Missing?          </vt:lpstr>
      <vt:lpstr>How would you spend $100 on Tacony creek  Park?       - $18.99 Safety    - $16.27  Maintenance      - $14.21  Landscape          Restoration    - $13.29  Trail           Improvements    - $11.16 Creek           Improvements  </vt:lpstr>
      <vt:lpstr>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Here's your outline to get started</dc:title>
  <dc:creator>Ann Toole</dc:creator>
  <cp:lastModifiedBy>Ann Toole</cp:lastModifiedBy>
  <cp:revision>3</cp:revision>
  <dcterms:created xsi:type="dcterms:W3CDTF">2022-06-13T15:19:52Z</dcterms:created>
  <dcterms:modified xsi:type="dcterms:W3CDTF">2022-06-13T17:17:55Z</dcterms:modified>
</cp:coreProperties>
</file>